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5" r:id="rId5"/>
    <p:sldId id="296" r:id="rId6"/>
    <p:sldId id="261" r:id="rId7"/>
    <p:sldId id="262" r:id="rId8"/>
    <p:sldId id="264" r:id="rId9"/>
    <p:sldId id="263" r:id="rId10"/>
    <p:sldId id="265" r:id="rId11"/>
    <p:sldId id="297" r:id="rId12"/>
    <p:sldId id="298" r:id="rId13"/>
    <p:sldId id="266" r:id="rId14"/>
    <p:sldId id="281" r:id="rId15"/>
    <p:sldId id="282" r:id="rId16"/>
    <p:sldId id="293" r:id="rId17"/>
    <p:sldId id="283" r:id="rId18"/>
    <p:sldId id="284" r:id="rId19"/>
    <p:sldId id="29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4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3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9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3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CA5C-5D45-4552-AC78-6DD77A6FD351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C27A-5677-4536-93F0-1481AE39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2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733" y="1397001"/>
            <a:ext cx="9144000" cy="138483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45:</a:t>
            </a:r>
            <a:endParaRPr lang="en-US" sz="96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4733" y="2781831"/>
            <a:ext cx="9144000" cy="1655762"/>
          </a:xfrm>
        </p:spPr>
        <p:txBody>
          <a:bodyPr>
            <a:normAutofit/>
          </a:bodyPr>
          <a:lstStyle/>
          <a:p>
            <a:r>
              <a:rPr lang="en-US" sz="9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AXIT </a:t>
            </a:r>
            <a:r>
              <a:rPr lang="en-US" sz="9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AXETIC</a:t>
            </a:r>
            <a:endParaRPr lang="en-US" sz="9600" b="1" spc="5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2533" y="4267200"/>
            <a:ext cx="439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CTPT: C</a:t>
            </a:r>
            <a:r>
              <a:rPr lang="en-US" sz="4400" baseline="-250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aseline="-250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PTK: 60</a:t>
            </a:r>
            <a:endParaRPr lang="en-US" sz="4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" y="206905"/>
            <a:ext cx="11751734" cy="1477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5534" y="1684867"/>
            <a:ext cx="11679766" cy="483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2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Content Placeholder 6" descr="Hinh55._Thi_nghiem_ruou_etylic_tac_dung_voi_axit_axetic.jpg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682272" y="4357683"/>
            <a:ext cx="3243027" cy="2323774"/>
          </a:xfrm>
        </p:spPr>
      </p:pic>
    </p:spTree>
    <p:extLst>
      <p:ext uri="{BB962C8B-B14F-4D97-AF65-F5344CB8AC3E}">
        <p14:creationId xmlns:p14="http://schemas.microsoft.com/office/powerpoint/2010/main" val="286077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xit Axetic tác dụng với Ancol Etylic- CH3COOH + C2H5O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096" y="0"/>
            <a:ext cx="10121774" cy="64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89640" y="1440424"/>
            <a:ext cx="11660320" cy="1456267"/>
          </a:xfrm>
        </p:spPr>
        <p:txBody>
          <a:bodyPr anchor="t"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933" y="206905"/>
            <a:ext cx="11751734" cy="1477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2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215900" y="1460332"/>
                <a:ext cx="11607800" cy="4983163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O                                                                 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PTHH: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–C –OH + HO-CH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 đặ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m:rPr>
                            <m:brk m:alnAt="2"/>
                          </m:r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-C-O-CH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+H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>
                  <a:buNone/>
                </a:pP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buNone/>
                </a:pPr>
                <a:r>
                  <a:rPr lang="en-US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   +   HO-C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  </a:t>
                </a:r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pt-B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 đặ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m:rPr>
                            <m:brk m:alnAt="2"/>
                          </m:r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 CH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 C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 +   H</a:t>
                </a:r>
                <a:r>
                  <a:rPr lang="pt-B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  <a:p>
                <a:pPr>
                  <a:buNone/>
                </a:pP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Etyl axetat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endParaRPr lang="pt-B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pt-B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15900" y="1460332"/>
                <a:ext cx="11607800" cy="4983163"/>
              </a:xfrm>
              <a:blipFill rotWithShape="0">
                <a:blip r:embed="rId2"/>
                <a:stretch>
                  <a:fillRect l="-945" t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 flipH="1">
            <a:off x="2429926" y="1794938"/>
            <a:ext cx="1588" cy="2582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506126" y="1794938"/>
            <a:ext cx="794" cy="2582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014487" y="1938077"/>
            <a:ext cx="2286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8090687" y="1938077"/>
            <a:ext cx="2286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3933" y="460909"/>
            <a:ext cx="11751734" cy="1477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3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30985"/>
            <a:ext cx="651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1125" y="143934"/>
            <a:ext cx="6873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ỨNG DỤNG</a:t>
            </a:r>
          </a:p>
        </p:txBody>
      </p:sp>
      <p:pic>
        <p:nvPicPr>
          <p:cNvPr id="18436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0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4615" y="1381124"/>
            <a:ext cx="9959145" cy="1268413"/>
            <a:chOff x="717" y="1506"/>
            <a:chExt cx="3976" cy="799"/>
          </a:xfrm>
        </p:grpSpPr>
        <p:sp>
          <p:nvSpPr>
            <p:cNvPr id="19476" name="Text Box 5"/>
            <p:cNvSpPr txBox="1">
              <a:spLocks noChangeArrowheads="1"/>
            </p:cNvSpPr>
            <p:nvPr/>
          </p:nvSpPr>
          <p:spPr bwMode="auto">
            <a:xfrm>
              <a:off x="717" y="1506"/>
              <a:ext cx="1297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2C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+ 5O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477" name="Text Box 6"/>
            <p:cNvSpPr txBox="1">
              <a:spLocks noChangeArrowheads="1"/>
            </p:cNvSpPr>
            <p:nvPr/>
          </p:nvSpPr>
          <p:spPr bwMode="auto">
            <a:xfrm>
              <a:off x="2602" y="1549"/>
              <a:ext cx="2091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4CH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COOH + 2H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1" name="Text Box 10"/>
            <p:cNvSpPr txBox="1">
              <a:spLocks noChangeArrowheads="1"/>
            </p:cNvSpPr>
            <p:nvPr/>
          </p:nvSpPr>
          <p:spPr bwMode="auto">
            <a:xfrm>
              <a:off x="860" y="1851"/>
              <a:ext cx="5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Butan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37118" y="3204854"/>
            <a:ext cx="11359091" cy="1214438"/>
            <a:chOff x="613" y="2241"/>
            <a:chExt cx="4767" cy="765"/>
          </a:xfrm>
        </p:grpSpPr>
        <p:sp>
          <p:nvSpPr>
            <p:cNvPr id="19471" name="Text Box 13"/>
            <p:cNvSpPr txBox="1">
              <a:spLocks noChangeArrowheads="1"/>
            </p:cNvSpPr>
            <p:nvPr/>
          </p:nvSpPr>
          <p:spPr bwMode="auto">
            <a:xfrm>
              <a:off x="613" y="2250"/>
              <a:ext cx="205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2CH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COONa + H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472" name="Text Box 14"/>
            <p:cNvSpPr txBox="1">
              <a:spLocks noChangeArrowheads="1"/>
            </p:cNvSpPr>
            <p:nvPr/>
          </p:nvSpPr>
          <p:spPr bwMode="auto">
            <a:xfrm>
              <a:off x="3289" y="2241"/>
              <a:ext cx="2091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2CH</a:t>
              </a:r>
              <a:r>
                <a:rPr lang="en-US" sz="3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COOH + Na</a:t>
              </a:r>
              <a:r>
                <a:rPr lang="en-US" sz="3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3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475" name="Text Box 17"/>
            <p:cNvSpPr txBox="1">
              <a:spLocks noChangeArrowheads="1"/>
            </p:cNvSpPr>
            <p:nvPr/>
          </p:nvSpPr>
          <p:spPr bwMode="auto">
            <a:xfrm>
              <a:off x="798" y="2572"/>
              <a:ext cx="88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Natri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axetat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23334" y="5594347"/>
            <a:ext cx="11572875" cy="1214439"/>
            <a:chOff x="655" y="3543"/>
            <a:chExt cx="4830" cy="765"/>
          </a:xfrm>
        </p:grpSpPr>
        <p:grpSp>
          <p:nvGrpSpPr>
            <p:cNvPr id="19465" name="Group 20"/>
            <p:cNvGrpSpPr>
              <a:grpSpLocks/>
            </p:cNvGrpSpPr>
            <p:nvPr/>
          </p:nvGrpSpPr>
          <p:grpSpPr bwMode="auto">
            <a:xfrm>
              <a:off x="655" y="3543"/>
              <a:ext cx="4830" cy="765"/>
              <a:chOff x="655" y="2863"/>
              <a:chExt cx="4830" cy="765"/>
            </a:xfrm>
          </p:grpSpPr>
          <p:sp>
            <p:nvSpPr>
              <p:cNvPr id="6" name="Text Box 21"/>
              <p:cNvSpPr txBox="1">
                <a:spLocks noChangeArrowheads="1"/>
              </p:cNvSpPr>
              <p:nvPr/>
            </p:nvSpPr>
            <p:spPr bwMode="auto">
              <a:xfrm>
                <a:off x="655" y="2872"/>
                <a:ext cx="181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-CH</a:t>
                </a:r>
                <a:r>
                  <a:rPr lang="en-US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-OH + O</a:t>
                </a:r>
                <a:r>
                  <a:rPr lang="en-US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68" name="Text Box 22"/>
              <p:cNvSpPr txBox="1">
                <a:spLocks noChangeArrowheads="1"/>
              </p:cNvSpPr>
              <p:nvPr/>
            </p:nvSpPr>
            <p:spPr bwMode="auto">
              <a:xfrm>
                <a:off x="3394" y="2863"/>
                <a:ext cx="209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3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-COOH + H</a:t>
                </a:r>
                <a:r>
                  <a:rPr lang="en-US" sz="3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3600" baseline="-25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466" name="Text Box 25"/>
            <p:cNvSpPr txBox="1">
              <a:spLocks noChangeArrowheads="1"/>
            </p:cNvSpPr>
            <p:nvPr/>
          </p:nvSpPr>
          <p:spPr bwMode="auto">
            <a:xfrm>
              <a:off x="843" y="3921"/>
              <a:ext cx="88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Rượu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etylic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4993" y="-10646"/>
            <a:ext cx="437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ĐIỀU CHẾ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333" y="668805"/>
            <a:ext cx="886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66453" y="1364707"/>
                <a:ext cx="1110192" cy="88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groupCh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53" y="1364707"/>
                <a:ext cx="1110192" cy="888833"/>
              </a:xfrm>
              <a:prstGeom prst="rect">
                <a:avLst/>
              </a:prstGeom>
              <a:blipFill rotWithShape="0">
                <a:blip r:embed="rId2"/>
                <a:stretch>
                  <a:fillRect r="-45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14614" y="2463800"/>
            <a:ext cx="893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59753" y="3092141"/>
                <a:ext cx="1806714" cy="88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groupCh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53" y="3092141"/>
                <a:ext cx="1806714" cy="8888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72337" y="4124544"/>
            <a:ext cx="998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dung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50097" y="5608635"/>
                <a:ext cx="1993036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en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gi</m:t>
                          </m:r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ấ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groupCh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97" y="5608635"/>
                <a:ext cx="1993036" cy="8804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9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3334" y="921739"/>
            <a:ext cx="250755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CTPT: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PTK: 60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5799" y="2270918"/>
            <a:ext cx="3699933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936858" y="2100597"/>
            <a:ext cx="3962572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etyl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axetat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603726" y="4778253"/>
            <a:ext cx="533313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866827" y="1366053"/>
            <a:ext cx="2565401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3771882" y="199386"/>
            <a:ext cx="377088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 AXETIC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861830" y="246064"/>
            <a:ext cx="3280303" cy="1673417"/>
            <a:chOff x="3936" y="260"/>
            <a:chExt cx="1584" cy="123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711" name="Text Box 15"/>
            <p:cNvSpPr txBox="1">
              <a:spLocks noChangeArrowheads="1"/>
            </p:cNvSpPr>
            <p:nvPr/>
          </p:nvSpPr>
          <p:spPr bwMode="auto">
            <a:xfrm>
              <a:off x="3936" y="1152"/>
              <a:ext cx="1584" cy="340"/>
            </a:xfrm>
            <a:prstGeom prst="rect">
              <a:avLst/>
            </a:pr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-COOH</a:t>
              </a:r>
            </a:p>
          </p:txBody>
        </p:sp>
        <p:pic>
          <p:nvPicPr>
            <p:cNvPr id="2971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60"/>
              <a:ext cx="1584" cy="892"/>
            </a:xfrm>
            <a:prstGeom prst="rect">
              <a:avLst/>
            </a:prstGeom>
            <a:grpFill/>
            <a:ln w="9525">
              <a:solidFill>
                <a:schemeClr val="accent1">
                  <a:lumMod val="20000"/>
                  <a:lumOff val="80000"/>
                </a:schemeClr>
              </a:solidFill>
              <a:miter lim="800000"/>
              <a:headEnd/>
              <a:tailEnd/>
            </a:ln>
            <a:extLst/>
          </p:spPr>
        </p:pic>
      </p:grpSp>
      <p:sp>
        <p:nvSpPr>
          <p:cNvPr id="17" name="TextBox 16"/>
          <p:cNvSpPr txBox="1"/>
          <p:nvPr/>
        </p:nvSpPr>
        <p:spPr>
          <a:xfrm>
            <a:off x="353220" y="61009"/>
            <a:ext cx="388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26" grpId="0" animBg="1"/>
      <p:bldP spid="30727" grpId="0" animBg="1"/>
      <p:bldP spid="29709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3501" y="914400"/>
            <a:ext cx="1203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Bài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1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: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Trong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các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chất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sau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chất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nào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.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Giải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thích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819400" y="335280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3200">
              <a:ea typeface="新細明體" pitchFamily="18" charset="-12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1204913" y="1894417"/>
            <a:ext cx="3844925" cy="2058988"/>
            <a:chOff x="0" y="1296"/>
            <a:chExt cx="2422" cy="1297"/>
          </a:xfrm>
        </p:grpSpPr>
        <p:grpSp>
          <p:nvGrpSpPr>
            <p:cNvPr id="20526" name="Group 7"/>
            <p:cNvGrpSpPr>
              <a:grpSpLocks/>
            </p:cNvGrpSpPr>
            <p:nvPr/>
          </p:nvGrpSpPr>
          <p:grpSpPr bwMode="auto">
            <a:xfrm>
              <a:off x="336" y="1296"/>
              <a:ext cx="2086" cy="1297"/>
              <a:chOff x="169" y="1920"/>
              <a:chExt cx="2086" cy="1297"/>
            </a:xfrm>
          </p:grpSpPr>
          <p:grpSp>
            <p:nvGrpSpPr>
              <p:cNvPr id="20528" name="Group 8"/>
              <p:cNvGrpSpPr>
                <a:grpSpLocks/>
              </p:cNvGrpSpPr>
              <p:nvPr/>
            </p:nvGrpSpPr>
            <p:grpSpPr bwMode="auto">
              <a:xfrm>
                <a:off x="624" y="2256"/>
                <a:ext cx="962" cy="619"/>
                <a:chOff x="624" y="2256"/>
                <a:chExt cx="962" cy="619"/>
              </a:xfrm>
            </p:grpSpPr>
            <p:sp>
              <p:nvSpPr>
                <p:cNvPr id="2054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8" y="2419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2054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4" y="2400"/>
                  <a:ext cx="384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205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855" y="2256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44" name="Text Box 12"/>
                <p:cNvSpPr txBox="1">
                  <a:spLocks noChangeArrowheads="1"/>
                </p:cNvSpPr>
                <p:nvPr/>
              </p:nvSpPr>
              <p:spPr bwMode="auto">
                <a:xfrm rot="2620968">
                  <a:off x="1296" y="2510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</p:grpSp>
          <p:grpSp>
            <p:nvGrpSpPr>
              <p:cNvPr id="20529" name="Group 13"/>
              <p:cNvGrpSpPr>
                <a:grpSpLocks/>
              </p:cNvGrpSpPr>
              <p:nvPr/>
            </p:nvGrpSpPr>
            <p:grpSpPr bwMode="auto">
              <a:xfrm>
                <a:off x="169" y="1920"/>
                <a:ext cx="2086" cy="1297"/>
                <a:chOff x="170" y="1919"/>
                <a:chExt cx="2086" cy="1297"/>
              </a:xfrm>
            </p:grpSpPr>
            <p:sp>
              <p:nvSpPr>
                <p:cNvPr id="2053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14" y="2099"/>
                  <a:ext cx="384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2053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344" y="2751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205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70" y="2391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33" name="Text Box 17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771" y="2151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45" y="1919"/>
                  <a:ext cx="315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45" y="2851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827" y="2758"/>
                  <a:ext cx="429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615" y="2611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38" name="Text Box 22"/>
                <p:cNvSpPr txBox="1">
                  <a:spLocks noChangeArrowheads="1"/>
                </p:cNvSpPr>
                <p:nvPr/>
              </p:nvSpPr>
              <p:spPr bwMode="auto">
                <a:xfrm rot="-2650928">
                  <a:off x="1189" y="2218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sp>
              <p:nvSpPr>
                <p:cNvPr id="20539" name="Text Box 2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763" y="2649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4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84" y="2256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</p:grpSp>
        </p:grpSp>
        <p:sp>
          <p:nvSpPr>
            <p:cNvPr id="20527" name="Text Box 25"/>
            <p:cNvSpPr txBox="1">
              <a:spLocks noChangeArrowheads="1"/>
            </p:cNvSpPr>
            <p:nvPr/>
          </p:nvSpPr>
          <p:spPr bwMode="auto">
            <a:xfrm>
              <a:off x="0" y="1750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a)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286361" y="1924161"/>
            <a:ext cx="3159125" cy="2058988"/>
            <a:chOff x="2688" y="1536"/>
            <a:chExt cx="1990" cy="1297"/>
          </a:xfrm>
        </p:grpSpPr>
        <p:sp>
          <p:nvSpPr>
            <p:cNvPr id="20509" name="Text Box 52"/>
            <p:cNvSpPr txBox="1">
              <a:spLocks noChangeArrowheads="1"/>
            </p:cNvSpPr>
            <p:nvPr/>
          </p:nvSpPr>
          <p:spPr bwMode="auto">
            <a:xfrm>
              <a:off x="4120" y="1716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0510" name="Text Box 53"/>
            <p:cNvSpPr txBox="1">
              <a:spLocks noChangeArrowheads="1"/>
            </p:cNvSpPr>
            <p:nvPr/>
          </p:nvSpPr>
          <p:spPr bwMode="auto">
            <a:xfrm>
              <a:off x="4150" y="2368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0511" name="Text Box 60"/>
            <p:cNvSpPr txBox="1">
              <a:spLocks noChangeArrowheads="1"/>
            </p:cNvSpPr>
            <p:nvPr/>
          </p:nvSpPr>
          <p:spPr bwMode="auto">
            <a:xfrm rot="-2650928">
              <a:off x="3995" y="1835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20512" name="Group 66"/>
            <p:cNvGrpSpPr>
              <a:grpSpLocks/>
            </p:cNvGrpSpPr>
            <p:nvPr/>
          </p:nvGrpSpPr>
          <p:grpSpPr bwMode="auto">
            <a:xfrm>
              <a:off x="2688" y="1536"/>
              <a:ext cx="1732" cy="1297"/>
              <a:chOff x="2661" y="1536"/>
              <a:chExt cx="1732" cy="1297"/>
            </a:xfrm>
          </p:grpSpPr>
          <p:sp>
            <p:nvSpPr>
              <p:cNvPr id="20513" name="Text Box 54"/>
              <p:cNvSpPr txBox="1">
                <a:spLocks noChangeArrowheads="1"/>
              </p:cNvSpPr>
              <p:nvPr/>
            </p:nvSpPr>
            <p:spPr bwMode="auto">
              <a:xfrm>
                <a:off x="2976" y="2008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H</a:t>
                </a:r>
              </a:p>
            </p:txBody>
          </p:sp>
          <p:grpSp>
            <p:nvGrpSpPr>
              <p:cNvPr id="20514" name="Group 65"/>
              <p:cNvGrpSpPr>
                <a:grpSpLocks/>
              </p:cNvGrpSpPr>
              <p:nvPr/>
            </p:nvGrpSpPr>
            <p:grpSpPr bwMode="auto">
              <a:xfrm>
                <a:off x="2661" y="1536"/>
                <a:ext cx="1732" cy="1297"/>
                <a:chOff x="2661" y="1536"/>
                <a:chExt cx="1732" cy="1297"/>
              </a:xfrm>
            </p:grpSpPr>
            <p:grpSp>
              <p:nvGrpSpPr>
                <p:cNvPr id="20515" name="Group 46"/>
                <p:cNvGrpSpPr>
                  <a:grpSpLocks/>
                </p:cNvGrpSpPr>
                <p:nvPr/>
              </p:nvGrpSpPr>
              <p:grpSpPr bwMode="auto">
                <a:xfrm>
                  <a:off x="3431" y="1872"/>
                  <a:ext cx="962" cy="619"/>
                  <a:chOff x="624" y="2256"/>
                  <a:chExt cx="962" cy="619"/>
                </a:xfrm>
              </p:grpSpPr>
              <p:sp>
                <p:nvSpPr>
                  <p:cNvPr id="20522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8" y="2419"/>
                    <a:ext cx="528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TW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新細明體" pitchFamily="18" charset="-120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20523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2400"/>
                    <a:ext cx="384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TW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新細明體" pitchFamily="18" charset="-120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20524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5" y="2256"/>
                    <a:ext cx="288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TW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新細明體" pitchFamily="18" charset="-120"/>
                        <a:cs typeface="Times New Roman" panose="02020603050405020304" pitchFamily="18" charset="0"/>
                      </a:rPr>
                      <a:t>_</a:t>
                    </a:r>
                  </a:p>
                </p:txBody>
              </p:sp>
              <p:sp>
                <p:nvSpPr>
                  <p:cNvPr id="20525" name="Text Box 50"/>
                  <p:cNvSpPr txBox="1">
                    <a:spLocks noChangeArrowheads="1"/>
                  </p:cNvSpPr>
                  <p:nvPr/>
                </p:nvSpPr>
                <p:spPr bwMode="auto">
                  <a:xfrm rot="2620968">
                    <a:off x="1296" y="2510"/>
                    <a:ext cx="288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TW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新細明體" pitchFamily="18" charset="-120"/>
                        <a:cs typeface="Times New Roman" panose="02020603050405020304" pitchFamily="18" charset="0"/>
                      </a:rPr>
                      <a:t>_</a:t>
                    </a:r>
                  </a:p>
                </p:txBody>
              </p:sp>
            </p:grpSp>
            <p:sp>
              <p:nvSpPr>
                <p:cNvPr id="20516" name="Text Box 55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577" y="1768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17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451" y="1536"/>
                  <a:ext cx="315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1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3451" y="2468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20519" name="Text Box 61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569" y="2266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2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3190" y="1873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0521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661" y="1999"/>
                  <a:ext cx="480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b)</a:t>
                  </a:r>
                </a:p>
              </p:txBody>
            </p:sp>
          </p:grpSp>
        </p:grp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4556629" y="4328901"/>
            <a:ext cx="2857500" cy="1760538"/>
            <a:chOff x="1104" y="2964"/>
            <a:chExt cx="1800" cy="1109"/>
          </a:xfrm>
        </p:grpSpPr>
        <p:sp>
          <p:nvSpPr>
            <p:cNvPr id="20498" name="Text Box 29"/>
            <p:cNvSpPr txBox="1">
              <a:spLocks noChangeArrowheads="1"/>
            </p:cNvSpPr>
            <p:nvPr/>
          </p:nvSpPr>
          <p:spPr bwMode="auto">
            <a:xfrm>
              <a:off x="2089" y="3283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</a:t>
              </a:r>
            </a:p>
          </p:txBody>
        </p:sp>
        <p:grpSp>
          <p:nvGrpSpPr>
            <p:cNvPr id="20499" name="Group 68"/>
            <p:cNvGrpSpPr>
              <a:grpSpLocks/>
            </p:cNvGrpSpPr>
            <p:nvPr/>
          </p:nvGrpSpPr>
          <p:grpSpPr bwMode="auto">
            <a:xfrm>
              <a:off x="1104" y="2964"/>
              <a:ext cx="1800" cy="1109"/>
              <a:chOff x="1102" y="2964"/>
              <a:chExt cx="1800" cy="1109"/>
            </a:xfrm>
          </p:grpSpPr>
          <p:sp>
            <p:nvSpPr>
              <p:cNvPr id="20500" name="Text Box 30"/>
              <p:cNvSpPr txBox="1">
                <a:spLocks noChangeArrowheads="1"/>
              </p:cNvSpPr>
              <p:nvPr/>
            </p:nvSpPr>
            <p:spPr bwMode="auto">
              <a:xfrm>
                <a:off x="1409" y="3277"/>
                <a:ext cx="67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CH</a:t>
                </a:r>
                <a:r>
                  <a:rPr lang="en-US" altLang="zh-TW" sz="3200" baseline="-250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2</a:t>
                </a:r>
                <a:endParaRPr lang="en-US" altLang="zh-TW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1" name="Text Box 31"/>
              <p:cNvSpPr txBox="1">
                <a:spLocks noChangeArrowheads="1"/>
              </p:cNvSpPr>
              <p:nvPr/>
            </p:nvSpPr>
            <p:spPr bwMode="auto">
              <a:xfrm>
                <a:off x="1872" y="3120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0502" name="Text Box 32"/>
              <p:cNvSpPr txBox="1">
                <a:spLocks noChangeArrowheads="1"/>
              </p:cNvSpPr>
              <p:nvPr/>
            </p:nvSpPr>
            <p:spPr bwMode="auto">
              <a:xfrm rot="2620968">
                <a:off x="2327" y="3374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0503" name="Text Box 34"/>
              <p:cNvSpPr txBox="1">
                <a:spLocks noChangeArrowheads="1"/>
              </p:cNvSpPr>
              <p:nvPr/>
            </p:nvSpPr>
            <p:spPr bwMode="auto">
              <a:xfrm>
                <a:off x="2330" y="2964"/>
                <a:ext cx="38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0504" name="Text Box 35"/>
              <p:cNvSpPr txBox="1">
                <a:spLocks noChangeArrowheads="1"/>
              </p:cNvSpPr>
              <p:nvPr/>
            </p:nvSpPr>
            <p:spPr bwMode="auto">
              <a:xfrm>
                <a:off x="2374" y="3616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20505" name="Text Box 38"/>
              <p:cNvSpPr txBox="1">
                <a:spLocks noChangeArrowheads="1"/>
              </p:cNvSpPr>
              <p:nvPr/>
            </p:nvSpPr>
            <p:spPr bwMode="auto">
              <a:xfrm>
                <a:off x="1405" y="3708"/>
                <a:ext cx="62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OH</a:t>
                </a:r>
              </a:p>
            </p:txBody>
          </p:sp>
          <p:sp>
            <p:nvSpPr>
              <p:cNvPr id="20506" name="Text Box 42"/>
              <p:cNvSpPr txBox="1">
                <a:spLocks noChangeArrowheads="1"/>
              </p:cNvSpPr>
              <p:nvPr/>
            </p:nvSpPr>
            <p:spPr bwMode="auto">
              <a:xfrm rot="-2650928">
                <a:off x="2205" y="3083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0507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1533" y="3514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0508" name="Text Box 64"/>
              <p:cNvSpPr txBox="1">
                <a:spLocks noChangeArrowheads="1"/>
              </p:cNvSpPr>
              <p:nvPr/>
            </p:nvSpPr>
            <p:spPr bwMode="auto">
              <a:xfrm>
                <a:off x="1102" y="3242"/>
                <a:ext cx="48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c)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7137137" y="2665306"/>
            <a:ext cx="609600" cy="609600"/>
            <a:chOff x="3264" y="3168"/>
            <a:chExt cx="384" cy="384"/>
          </a:xfrm>
        </p:grpSpPr>
        <p:sp>
          <p:nvSpPr>
            <p:cNvPr id="20496" name="Oval 81"/>
            <p:cNvSpPr>
              <a:spLocks noChangeArrowheads="1"/>
            </p:cNvSpPr>
            <p:nvPr/>
          </p:nvSpPr>
          <p:spPr bwMode="auto">
            <a:xfrm>
              <a:off x="3264" y="3168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zh-TW" altLang="en-US">
                <a:latin typeface="Verdana" panose="020B0604030504040204" pitchFamily="34" charset="0"/>
                <a:ea typeface="新細明體" pitchFamily="18" charset="-120"/>
              </a:endParaRPr>
            </a:p>
          </p:txBody>
        </p:sp>
        <p:sp>
          <p:nvSpPr>
            <p:cNvPr id="20497" name="Text Box 82"/>
            <p:cNvSpPr txBox="1">
              <a:spLocks noChangeArrowheads="1"/>
            </p:cNvSpPr>
            <p:nvPr/>
          </p:nvSpPr>
          <p:spPr bwMode="auto">
            <a:xfrm>
              <a:off x="3304" y="3168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sz="3200" b="1">
                  <a:solidFill>
                    <a:srgbClr val="FF0000"/>
                  </a:solidFill>
                  <a:latin typeface="Verdana" panose="020B0604030504040204" pitchFamily="34" charset="0"/>
                  <a:ea typeface="新細明體" pitchFamily="18" charset="-120"/>
                </a:rPr>
                <a:t>S</a:t>
              </a:r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4474871" y="4767046"/>
            <a:ext cx="609600" cy="609600"/>
            <a:chOff x="3264" y="3168"/>
            <a:chExt cx="384" cy="384"/>
          </a:xfrm>
        </p:grpSpPr>
        <p:sp>
          <p:nvSpPr>
            <p:cNvPr id="20494" name="Oval 85"/>
            <p:cNvSpPr>
              <a:spLocks noChangeArrowheads="1"/>
            </p:cNvSpPr>
            <p:nvPr/>
          </p:nvSpPr>
          <p:spPr bwMode="auto">
            <a:xfrm>
              <a:off x="3264" y="3168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zh-TW" altLang="en-US">
                <a:latin typeface="Verdana" panose="020B0604030504040204" pitchFamily="34" charset="0"/>
                <a:ea typeface="新細明體" pitchFamily="18" charset="-120"/>
              </a:endParaRPr>
            </a:p>
          </p:txBody>
        </p:sp>
        <p:sp>
          <p:nvSpPr>
            <p:cNvPr id="20495" name="Text Box 86"/>
            <p:cNvSpPr txBox="1">
              <a:spLocks noChangeArrowheads="1"/>
            </p:cNvSpPr>
            <p:nvPr/>
          </p:nvSpPr>
          <p:spPr bwMode="auto">
            <a:xfrm>
              <a:off x="3304" y="3168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sz="3200" b="1">
                  <a:solidFill>
                    <a:srgbClr val="FF0000"/>
                  </a:solidFill>
                  <a:latin typeface="Verdana" panose="020B0604030504040204" pitchFamily="34" charset="0"/>
                  <a:ea typeface="新細明體" pitchFamily="18" charset="-120"/>
                </a:rPr>
                <a:t>S</a:t>
              </a:r>
            </a:p>
          </p:txBody>
        </p:sp>
      </p:grpSp>
      <p:grpSp>
        <p:nvGrpSpPr>
          <p:cNvPr id="14" name="Group 87"/>
          <p:cNvGrpSpPr>
            <a:grpSpLocks/>
          </p:cNvGrpSpPr>
          <p:nvPr/>
        </p:nvGrpSpPr>
        <p:grpSpPr bwMode="auto">
          <a:xfrm>
            <a:off x="1065611" y="2601119"/>
            <a:ext cx="609600" cy="609600"/>
            <a:chOff x="3264" y="3168"/>
            <a:chExt cx="384" cy="384"/>
          </a:xfrm>
        </p:grpSpPr>
        <p:sp>
          <p:nvSpPr>
            <p:cNvPr id="20492" name="Oval 88"/>
            <p:cNvSpPr>
              <a:spLocks noChangeArrowheads="1"/>
            </p:cNvSpPr>
            <p:nvPr/>
          </p:nvSpPr>
          <p:spPr bwMode="auto">
            <a:xfrm>
              <a:off x="3264" y="3168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zh-TW" altLang="en-US">
                <a:latin typeface="Verdana" panose="020B0604030504040204" pitchFamily="34" charset="0"/>
                <a:ea typeface="新細明體" pitchFamily="18" charset="-120"/>
              </a:endParaRPr>
            </a:p>
          </p:txBody>
        </p:sp>
        <p:sp>
          <p:nvSpPr>
            <p:cNvPr id="20493" name="Text Box 89"/>
            <p:cNvSpPr txBox="1">
              <a:spLocks noChangeArrowheads="1"/>
            </p:cNvSpPr>
            <p:nvPr/>
          </p:nvSpPr>
          <p:spPr bwMode="auto">
            <a:xfrm>
              <a:off x="3304" y="3168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sz="3200" b="1">
                  <a:solidFill>
                    <a:srgbClr val="FF0000"/>
                  </a:solidFill>
                  <a:latin typeface="Verdana" panose="020B0604030504040204" pitchFamily="34" charset="0"/>
                  <a:ea typeface="新細明體" pitchFamily="18" charset="-120"/>
                </a:rPr>
                <a:t>Đ</a:t>
              </a:r>
            </a:p>
          </p:txBody>
        </p:sp>
      </p:grpSp>
      <p:pic>
        <p:nvPicPr>
          <p:cNvPr id="20491" name="Picture 90" descr="glasswareb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054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0572" y="399831"/>
            <a:ext cx="388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3030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7067" y="36433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 2:</a:t>
            </a:r>
            <a:r>
              <a:rPr lang="en-US" altLang="zh-TW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3600" dirty="0" err="1" smtClean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dirty="0" smtClean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axetic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vì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trong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phân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dirty="0" err="1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tử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72067" y="1211745"/>
            <a:ext cx="457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a)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2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nguyên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tử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oxi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72067" y="2209800"/>
            <a:ext cx="37957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b)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nhóm</a:t>
            </a:r>
            <a:r>
              <a: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–OH .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55135" y="2958338"/>
            <a:ext cx="6477000" cy="966788"/>
            <a:chOff x="-63" y="1930"/>
            <a:chExt cx="4080" cy="609"/>
          </a:xfrm>
        </p:grpSpPr>
        <p:sp>
          <p:nvSpPr>
            <p:cNvPr id="21535" name="Text Box 7"/>
            <p:cNvSpPr txBox="1">
              <a:spLocks noChangeArrowheads="1"/>
            </p:cNvSpPr>
            <p:nvPr/>
          </p:nvSpPr>
          <p:spPr bwMode="auto">
            <a:xfrm>
              <a:off x="-63" y="2152"/>
              <a:ext cx="40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c)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Có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nhóm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–OH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và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nhóm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          </a:t>
              </a:r>
            </a:p>
          </p:txBody>
        </p:sp>
        <p:grpSp>
          <p:nvGrpSpPr>
            <p:cNvPr id="21536" name="Group 9"/>
            <p:cNvGrpSpPr>
              <a:grpSpLocks/>
            </p:cNvGrpSpPr>
            <p:nvPr/>
          </p:nvGrpSpPr>
          <p:grpSpPr bwMode="auto">
            <a:xfrm>
              <a:off x="2784" y="1930"/>
              <a:ext cx="1170" cy="609"/>
              <a:chOff x="3626" y="2535"/>
              <a:chExt cx="1170" cy="609"/>
            </a:xfrm>
          </p:grpSpPr>
          <p:sp>
            <p:nvSpPr>
              <p:cNvPr id="21537" name="Text Box 10"/>
              <p:cNvSpPr txBox="1">
                <a:spLocks noChangeArrowheads="1"/>
              </p:cNvSpPr>
              <p:nvPr/>
            </p:nvSpPr>
            <p:spPr bwMode="auto">
              <a:xfrm>
                <a:off x="4268" y="2775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1538" name="Text Box 11"/>
              <p:cNvSpPr txBox="1">
                <a:spLocks noChangeArrowheads="1"/>
              </p:cNvSpPr>
              <p:nvPr/>
            </p:nvSpPr>
            <p:spPr bwMode="auto">
              <a:xfrm rot="13412884" flipV="1">
                <a:off x="3803" y="2535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1539" name="Text Box 12"/>
              <p:cNvSpPr txBox="1">
                <a:spLocks noChangeArrowheads="1"/>
              </p:cNvSpPr>
              <p:nvPr/>
            </p:nvSpPr>
            <p:spPr bwMode="auto">
              <a:xfrm>
                <a:off x="4054" y="2779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1540" name="Text Box 13"/>
              <p:cNvSpPr txBox="1">
                <a:spLocks noChangeArrowheads="1"/>
              </p:cNvSpPr>
              <p:nvPr/>
            </p:nvSpPr>
            <p:spPr bwMode="auto">
              <a:xfrm rot="-2778750">
                <a:off x="3617" y="2755"/>
                <a:ext cx="38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1541" name="Text Box 14"/>
              <p:cNvSpPr txBox="1">
                <a:spLocks noChangeArrowheads="1"/>
              </p:cNvSpPr>
              <p:nvPr/>
            </p:nvSpPr>
            <p:spPr bwMode="auto">
              <a:xfrm>
                <a:off x="3840" y="2776"/>
                <a:ext cx="336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785813" y="4403725"/>
            <a:ext cx="6759575" cy="2043113"/>
            <a:chOff x="-130" y="2779"/>
            <a:chExt cx="4258" cy="1287"/>
          </a:xfrm>
        </p:grpSpPr>
        <p:sp>
          <p:nvSpPr>
            <p:cNvPr id="21520" name="Text Box 8"/>
            <p:cNvSpPr txBox="1">
              <a:spLocks noChangeArrowheads="1"/>
            </p:cNvSpPr>
            <p:nvPr/>
          </p:nvSpPr>
          <p:spPr bwMode="auto">
            <a:xfrm>
              <a:off x="-52" y="2779"/>
              <a:ext cx="4180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d)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Có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nhóm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–OH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kết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hợp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với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nhóm</a:t>
              </a:r>
              <a:endPara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            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tạo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thành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2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nhóm</a:t>
              </a:r>
              <a:r>
                <a:rPr lang="en-US" altLang="zh-TW" sz="3200" dirty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 </a:t>
              </a:r>
              <a:r>
                <a:rPr lang="en-US" altLang="zh-TW" sz="3200" dirty="0" smtClean="0">
                  <a:solidFill>
                    <a:srgbClr val="000066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           </a:t>
              </a:r>
              <a:endPara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zh-TW" sz="3200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21521" name="Group 15"/>
            <p:cNvGrpSpPr>
              <a:grpSpLocks/>
            </p:cNvGrpSpPr>
            <p:nvPr/>
          </p:nvGrpSpPr>
          <p:grpSpPr bwMode="auto">
            <a:xfrm>
              <a:off x="-130" y="2976"/>
              <a:ext cx="1170" cy="609"/>
              <a:chOff x="3626" y="2535"/>
              <a:chExt cx="1170" cy="609"/>
            </a:xfrm>
          </p:grpSpPr>
          <p:sp>
            <p:nvSpPr>
              <p:cNvPr id="21530" name="Text Box 16"/>
              <p:cNvSpPr txBox="1">
                <a:spLocks noChangeArrowheads="1"/>
              </p:cNvSpPr>
              <p:nvPr/>
            </p:nvSpPr>
            <p:spPr bwMode="auto">
              <a:xfrm>
                <a:off x="4268" y="2775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1531" name="Text Box 17"/>
              <p:cNvSpPr txBox="1">
                <a:spLocks noChangeArrowheads="1"/>
              </p:cNvSpPr>
              <p:nvPr/>
            </p:nvSpPr>
            <p:spPr bwMode="auto">
              <a:xfrm rot="13412884" flipV="1">
                <a:off x="3803" y="2535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1532" name="Text Box 18"/>
              <p:cNvSpPr txBox="1">
                <a:spLocks noChangeArrowheads="1"/>
              </p:cNvSpPr>
              <p:nvPr/>
            </p:nvSpPr>
            <p:spPr bwMode="auto">
              <a:xfrm>
                <a:off x="4054" y="2779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1533" name="Text Box 19"/>
              <p:cNvSpPr txBox="1">
                <a:spLocks noChangeArrowheads="1"/>
              </p:cNvSpPr>
              <p:nvPr/>
            </p:nvSpPr>
            <p:spPr bwMode="auto">
              <a:xfrm rot="-2778750">
                <a:off x="3617" y="2755"/>
                <a:ext cx="38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1534" name="Text Box 20"/>
              <p:cNvSpPr txBox="1">
                <a:spLocks noChangeArrowheads="1"/>
              </p:cNvSpPr>
              <p:nvPr/>
            </p:nvSpPr>
            <p:spPr bwMode="auto">
              <a:xfrm>
                <a:off x="3840" y="2776"/>
                <a:ext cx="336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21522" name="Group 21"/>
            <p:cNvGrpSpPr>
              <a:grpSpLocks/>
            </p:cNvGrpSpPr>
            <p:nvPr/>
          </p:nvGrpSpPr>
          <p:grpSpPr bwMode="auto">
            <a:xfrm>
              <a:off x="2854" y="2981"/>
              <a:ext cx="1008" cy="1017"/>
              <a:chOff x="3552" y="1248"/>
              <a:chExt cx="1008" cy="1017"/>
            </a:xfrm>
          </p:grpSpPr>
          <p:grpSp>
            <p:nvGrpSpPr>
              <p:cNvPr id="21523" name="Group 22"/>
              <p:cNvGrpSpPr>
                <a:grpSpLocks/>
              </p:cNvGrpSpPr>
              <p:nvPr/>
            </p:nvGrpSpPr>
            <p:grpSpPr bwMode="auto">
              <a:xfrm>
                <a:off x="3552" y="1248"/>
                <a:ext cx="1008" cy="1017"/>
                <a:chOff x="1008" y="2483"/>
                <a:chExt cx="1008" cy="1017"/>
              </a:xfrm>
            </p:grpSpPr>
            <p:sp>
              <p:nvSpPr>
                <p:cNvPr id="2152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008" y="2640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1526" name="Text Box 24"/>
                <p:cNvSpPr txBox="1">
                  <a:spLocks noChangeArrowheads="1"/>
                </p:cNvSpPr>
                <p:nvPr/>
              </p:nvSpPr>
              <p:spPr bwMode="auto">
                <a:xfrm rot="2620968">
                  <a:off x="1440" y="2880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_</a:t>
                  </a:r>
                </a:p>
              </p:txBody>
            </p:sp>
            <p:sp>
              <p:nvSpPr>
                <p:cNvPr id="2152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58" y="2483"/>
                  <a:ext cx="384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2152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88" y="3135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OH</a:t>
                  </a:r>
                </a:p>
              </p:txBody>
            </p:sp>
            <p:sp>
              <p:nvSpPr>
                <p:cNvPr id="21529" name="Text Box 27"/>
                <p:cNvSpPr txBox="1">
                  <a:spLocks noChangeArrowheads="1"/>
                </p:cNvSpPr>
                <p:nvPr/>
              </p:nvSpPr>
              <p:spPr bwMode="auto">
                <a:xfrm rot="-2650928">
                  <a:off x="1344" y="2592"/>
                  <a:ext cx="28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2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</p:grpSp>
          <p:sp>
            <p:nvSpPr>
              <p:cNvPr id="21524" name="Text Box 28"/>
              <p:cNvSpPr txBox="1">
                <a:spLocks noChangeArrowheads="1"/>
              </p:cNvSpPr>
              <p:nvPr/>
            </p:nvSpPr>
            <p:spPr bwMode="auto">
              <a:xfrm>
                <a:off x="3744" y="1532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200">
                    <a:solidFill>
                      <a:srgbClr val="000066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8915400" y="5135564"/>
            <a:ext cx="1981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Đúng rồi.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9220200" y="3354389"/>
            <a:ext cx="1676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Sai rồi.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9164638" y="2243139"/>
            <a:ext cx="1676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Sai rồi.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9144000" y="12573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Sai rồi.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1658793" y="6011813"/>
            <a:ext cx="525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Hãy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chọn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câu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đúng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80" name="Picture 36" descr="yociexp7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192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37" descr="yociexp7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09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8" descr="yociexp7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3528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39" descr="yociexp1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49673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0" grpId="0"/>
      <p:bldP spid="6173" grpId="0"/>
      <p:bldP spid="6174" grpId="0"/>
      <p:bldP spid="6175" grpId="0"/>
      <p:bldP spid="6176" grpId="0"/>
      <p:bldP spid="61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133539" y="4366820"/>
            <a:ext cx="533400" cy="533400"/>
          </a:xfrm>
          <a:prstGeom prst="ellipse">
            <a:avLst/>
          </a:prstGeom>
          <a:solidFill>
            <a:srgbClr val="FFCC99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33539" y="947499"/>
            <a:ext cx="1109954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Bài</a:t>
            </a:r>
            <a:r>
              <a:rPr lang="en-US" altLang="zh-TW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3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Cu, KOH, CaCO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Fe,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K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Ag, KOH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K,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Na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8297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79652"/>
            <a:ext cx="11658600" cy="40845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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 CHẤT VẬT LÍ:</a:t>
            </a:r>
          </a:p>
          <a:p>
            <a:pPr>
              <a:lnSpc>
                <a:spcPct val="12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chất lỏng, không màu, vị chua </a:t>
            </a:r>
            <a:endParaRPr lang="en-US" sz="4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 T</a:t>
            </a:r>
            <a:r>
              <a:rPr lang="vi-VN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vô hạn trong nước. </a:t>
            </a:r>
            <a:endParaRPr lang="en-US" sz="4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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 CẤU TẠO PHÂN TỬ: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xy-hoa-acetic-acid-300x300w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81" y="3325891"/>
            <a:ext cx="2532062" cy="2133600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98" y="3478291"/>
            <a:ext cx="3429000" cy="198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75756" y="5770605"/>
            <a:ext cx="508476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COOH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74" y="5853214"/>
            <a:ext cx="401425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4606" y="4047897"/>
            <a:ext cx="17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CTCT: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2166" y="778596"/>
            <a:ext cx="3883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856" y="2091351"/>
            <a:ext cx="10855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2, 6, 7 /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143 SGK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etilen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etylic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axetic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6754" y="4417435"/>
                <a:ext cx="11455401" cy="1623527"/>
              </a:xfr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OH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36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3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754" y="4417435"/>
                <a:ext cx="11455401" cy="1623527"/>
              </a:xfrm>
              <a:blipFill rotWithShape="0">
                <a:blip r:embed="rId2"/>
                <a:stretch>
                  <a:fillRect l="-1650" t="-53383" b="-7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image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86806" y="881684"/>
            <a:ext cx="3048000" cy="1752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200" y="2785421"/>
            <a:ext cx="4419600" cy="609601"/>
          </a:xfrm>
        </p:spPr>
        <p:txBody>
          <a:bodyPr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-COOH</a:t>
            </a: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15" y="204802"/>
            <a:ext cx="5190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vi-V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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 CẤU TẠO PHÂN TỬ: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41" y="1434818"/>
            <a:ext cx="220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CTCT:</a:t>
            </a:r>
            <a:endParaRPr lang="en-US" sz="3600" b="1" dirty="0"/>
          </a:p>
        </p:txBody>
      </p:sp>
      <p:grpSp>
        <p:nvGrpSpPr>
          <p:cNvPr id="16" name="Group 24"/>
          <p:cNvGrpSpPr>
            <a:grpSpLocks/>
          </p:cNvGrpSpPr>
          <p:nvPr/>
        </p:nvGrpSpPr>
        <p:grpSpPr bwMode="auto">
          <a:xfrm>
            <a:off x="7747000" y="3395022"/>
            <a:ext cx="1857375" cy="966787"/>
            <a:chOff x="3626" y="2535"/>
            <a:chExt cx="1170" cy="609"/>
          </a:xfrm>
        </p:grpSpPr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4268" y="2775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 rot="13412884" flipV="1">
              <a:off x="3803" y="2535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4054" y="277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 rot="-2778750">
              <a:off x="3617" y="2755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3840" y="2776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2" name="Group 34"/>
          <p:cNvGrpSpPr>
            <a:grpSpLocks/>
          </p:cNvGrpSpPr>
          <p:nvPr/>
        </p:nvGrpSpPr>
        <p:grpSpPr bwMode="auto">
          <a:xfrm>
            <a:off x="1309158" y="4072090"/>
            <a:ext cx="2410883" cy="1681163"/>
            <a:chOff x="3552" y="1248"/>
            <a:chExt cx="1008" cy="1059"/>
          </a:xfrm>
        </p:grpSpPr>
        <p:grpSp>
          <p:nvGrpSpPr>
            <p:cNvPr id="24" name="Group 35"/>
            <p:cNvGrpSpPr>
              <a:grpSpLocks/>
            </p:cNvGrpSpPr>
            <p:nvPr/>
          </p:nvGrpSpPr>
          <p:grpSpPr bwMode="auto">
            <a:xfrm>
              <a:off x="3552" y="1248"/>
              <a:ext cx="1008" cy="1059"/>
              <a:chOff x="1008" y="2483"/>
              <a:chExt cx="1008" cy="1059"/>
            </a:xfrm>
          </p:grpSpPr>
          <p:sp>
            <p:nvSpPr>
              <p:cNvPr id="27" name="Text Box 36"/>
              <p:cNvSpPr txBox="1">
                <a:spLocks noChangeArrowheads="1"/>
              </p:cNvSpPr>
              <p:nvPr/>
            </p:nvSpPr>
            <p:spPr bwMode="auto">
              <a:xfrm>
                <a:off x="1008" y="2640"/>
                <a:ext cx="28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8" name="Text Box 37"/>
              <p:cNvSpPr txBox="1">
                <a:spLocks noChangeArrowheads="1"/>
              </p:cNvSpPr>
              <p:nvPr/>
            </p:nvSpPr>
            <p:spPr bwMode="auto">
              <a:xfrm rot="2620968">
                <a:off x="1440" y="2859"/>
                <a:ext cx="28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60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_</a:t>
                </a:r>
              </a:p>
            </p:txBody>
          </p:sp>
          <p:sp>
            <p:nvSpPr>
              <p:cNvPr id="29" name="Text Box 38"/>
              <p:cNvSpPr txBox="1">
                <a:spLocks noChangeArrowheads="1"/>
              </p:cNvSpPr>
              <p:nvPr/>
            </p:nvSpPr>
            <p:spPr bwMode="auto">
              <a:xfrm>
                <a:off x="1458" y="2483"/>
                <a:ext cx="38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60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30" name="Text Box 39"/>
              <p:cNvSpPr txBox="1">
                <a:spLocks noChangeArrowheads="1"/>
              </p:cNvSpPr>
              <p:nvPr/>
            </p:nvSpPr>
            <p:spPr bwMode="auto">
              <a:xfrm>
                <a:off x="1488" y="3135"/>
                <a:ext cx="52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60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OH</a:t>
                </a:r>
              </a:p>
            </p:txBody>
          </p:sp>
          <p:sp>
            <p:nvSpPr>
              <p:cNvPr id="31" name="Text Box 40"/>
              <p:cNvSpPr txBox="1">
                <a:spLocks noChangeArrowheads="1"/>
              </p:cNvSpPr>
              <p:nvPr/>
            </p:nvSpPr>
            <p:spPr bwMode="auto">
              <a:xfrm rot="18949072">
                <a:off x="1344" y="2571"/>
                <a:ext cx="28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3600">
                    <a:solidFill>
                      <a:srgbClr val="FF0000"/>
                    </a:solidFill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3744" y="1532"/>
              <a:ext cx="52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7574585" y="1154038"/>
            <a:ext cx="2300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b="1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axetic</a:t>
            </a:r>
            <a:endParaRPr lang="en-US" altLang="zh-TW" sz="3600" b="1" dirty="0">
              <a:solidFill>
                <a:srgbClr val="000066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1649513" y="1102348"/>
            <a:ext cx="2473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Rượu</a:t>
            </a:r>
            <a:r>
              <a:rPr lang="en-US" altLang="zh-TW" sz="3600" b="1" dirty="0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000066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etylic</a:t>
            </a:r>
            <a:endParaRPr lang="en-US" altLang="zh-TW" sz="3600" b="1" dirty="0">
              <a:solidFill>
                <a:srgbClr val="000066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3" y="1948879"/>
            <a:ext cx="3716867" cy="196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8" y="1976617"/>
            <a:ext cx="3657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3365500" y="2716392"/>
            <a:ext cx="1515533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zh-TW" altLang="en-US">
              <a:latin typeface="Verdana" panose="020B0604030504040204" pitchFamily="34" charset="0"/>
              <a:ea typeface="新細明體" pitchFamily="18" charset="-120"/>
            </a:endParaRPr>
          </a:p>
        </p:txBody>
      </p:sp>
      <p:sp>
        <p:nvSpPr>
          <p:cNvPr id="103454" name="Rectangle 30"/>
          <p:cNvSpPr>
            <a:spLocks noChangeArrowheads="1"/>
          </p:cNvSpPr>
          <p:nvPr/>
        </p:nvSpPr>
        <p:spPr bwMode="auto">
          <a:xfrm>
            <a:off x="9163050" y="3157345"/>
            <a:ext cx="12954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zh-TW" altLang="en-US">
              <a:latin typeface="Verdana" panose="020B0604030504040204" pitchFamily="34" charset="0"/>
              <a:ea typeface="新細明體" pitchFamily="18" charset="-120"/>
            </a:endParaRPr>
          </a:p>
        </p:txBody>
      </p:sp>
      <p:sp>
        <p:nvSpPr>
          <p:cNvPr id="103455" name="Oval 31"/>
          <p:cNvSpPr>
            <a:spLocks noChangeArrowheads="1"/>
          </p:cNvSpPr>
          <p:nvPr/>
        </p:nvSpPr>
        <p:spPr bwMode="auto">
          <a:xfrm rot="8490014">
            <a:off x="8304962" y="2355468"/>
            <a:ext cx="1447800" cy="6238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zh-TW" altLang="en-US">
              <a:latin typeface="Verdana" panose="020B0604030504040204" pitchFamily="34" charset="0"/>
              <a:ea typeface="新細明體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8650" y="132325"/>
            <a:ext cx="791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CTCT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0" y="4283810"/>
            <a:ext cx="1038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CTCT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OH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" y="5071533"/>
            <a:ext cx="11650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3141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03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03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03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53" grpId="0" animBg="1"/>
      <p:bldP spid="103453" grpId="1" animBg="1"/>
      <p:bldP spid="103454" grpId="0" animBg="1"/>
      <p:bldP spid="103454" grpId="1" animBg="1"/>
      <p:bldP spid="103455" grpId="0" animBg="1"/>
      <p:bldP spid="103455" grpId="1" animBg="1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2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0" y="887415"/>
            <a:ext cx="899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1)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axetic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chất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của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một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không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?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2" action="ppaction://hlinksldjump"/>
              </a:rPr>
              <a:t>    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17500" y="848193"/>
            <a:ext cx="9961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1)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axetic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chất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hoá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học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của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một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axit</a:t>
            </a: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5562600" y="1568582"/>
            <a:ext cx="5296439" cy="669926"/>
            <a:chOff x="2884" y="1008"/>
            <a:chExt cx="2261" cy="422"/>
          </a:xfrm>
        </p:grpSpPr>
        <p:sp>
          <p:nvSpPr>
            <p:cNvPr id="10279" name="Text Box 6"/>
            <p:cNvSpPr txBox="1">
              <a:spLocks noChangeArrowheads="1"/>
            </p:cNvSpPr>
            <p:nvPr/>
          </p:nvSpPr>
          <p:spPr bwMode="auto">
            <a:xfrm>
              <a:off x="2884" y="1023"/>
              <a:ext cx="201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(CH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COO)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Zn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233" y="1008"/>
                  <a:ext cx="91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TW" sz="3600" dirty="0" smtClean="0"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+   H</a:t>
                  </a:r>
                  <a:r>
                    <a:rPr lang="en-US" altLang="zh-TW" sz="3600" baseline="-25000" dirty="0" smtClean="0">
                      <a:latin typeface="Times New Roman" panose="02020603050405020304" pitchFamily="18" charset="0"/>
                      <a:ea typeface="新細明體" pitchFamily="18" charset="-12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altLang="zh-TW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↑</m:t>
                      </m:r>
                    </m:oMath>
                  </a14:m>
                  <a:endParaRPr lang="en-US" altLang="zh-TW" sz="3600" dirty="0">
                    <a:latin typeface="Times New Roman" panose="02020603050405020304" pitchFamily="18" charset="0"/>
                    <a:ea typeface="新細明體" pitchFamily="18" charset="-12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280" name="Text 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33" y="1008"/>
                  <a:ext cx="912" cy="40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8857" t="-15094" b="-3396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-12250" y="1601679"/>
            <a:ext cx="4504777" cy="677864"/>
            <a:chOff x="0" y="988"/>
            <a:chExt cx="1824" cy="427"/>
          </a:xfrm>
        </p:grpSpPr>
        <p:sp>
          <p:nvSpPr>
            <p:cNvPr id="10276" name="Text Box 8"/>
            <p:cNvSpPr txBox="1">
              <a:spLocks noChangeArrowheads="1"/>
            </p:cNvSpPr>
            <p:nvPr/>
          </p:nvSpPr>
          <p:spPr bwMode="auto">
            <a:xfrm>
              <a:off x="1352" y="988"/>
              <a:ext cx="3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Zn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77" name="Text Box 9"/>
            <p:cNvSpPr txBox="1">
              <a:spLocks noChangeArrowheads="1"/>
            </p:cNvSpPr>
            <p:nvPr/>
          </p:nvSpPr>
          <p:spPr bwMode="auto">
            <a:xfrm>
              <a:off x="0" y="1008"/>
              <a:ext cx="18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2CH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COOH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78" name="Text Box 11"/>
            <p:cNvSpPr txBox="1">
              <a:spLocks noChangeArrowheads="1"/>
            </p:cNvSpPr>
            <p:nvPr/>
          </p:nvSpPr>
          <p:spPr bwMode="auto">
            <a:xfrm>
              <a:off x="1075" y="996"/>
              <a:ext cx="28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341051" y="1956486"/>
            <a:ext cx="8382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6609" name="Text Box 49"/>
          <p:cNvSpPr txBox="1">
            <a:spLocks noChangeArrowheads="1"/>
          </p:cNvSpPr>
          <p:nvPr/>
        </p:nvSpPr>
        <p:spPr bwMode="auto">
          <a:xfrm>
            <a:off x="5886630" y="2146083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Kẽm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axetat</a:t>
            </a:r>
            <a:endParaRPr lang="en-US" altLang="zh-TW" sz="3600" b="1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308600" y="2882900"/>
            <a:ext cx="4047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CH</a:t>
            </a:r>
            <a:r>
              <a:rPr lang="en-US" altLang="zh-TW" sz="3600" baseline="-250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3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COONa </a:t>
            </a:r>
          </a:p>
        </p:txBody>
      </p: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-89443" y="2869647"/>
            <a:ext cx="4581970" cy="666750"/>
            <a:chOff x="192" y="1679"/>
            <a:chExt cx="1956" cy="420"/>
          </a:xfrm>
        </p:grpSpPr>
        <p:sp>
          <p:nvSpPr>
            <p:cNvPr id="10274" name="Text Box 16"/>
            <p:cNvSpPr txBox="1">
              <a:spLocks noChangeArrowheads="1"/>
            </p:cNvSpPr>
            <p:nvPr/>
          </p:nvSpPr>
          <p:spPr bwMode="auto">
            <a:xfrm>
              <a:off x="1229" y="1679"/>
              <a:ext cx="9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 </a:t>
              </a:r>
              <a:r>
                <a:rPr lang="en-US" altLang="zh-TW" sz="3600" dirty="0" err="1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NaOH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75" name="Text Box 17"/>
            <p:cNvSpPr txBox="1">
              <a:spLocks noChangeArrowheads="1"/>
            </p:cNvSpPr>
            <p:nvPr/>
          </p:nvSpPr>
          <p:spPr bwMode="auto">
            <a:xfrm>
              <a:off x="192" y="1692"/>
              <a:ext cx="136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CH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COOH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928463" y="2890285"/>
            <a:ext cx="3052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+   H</a:t>
            </a:r>
            <a:r>
              <a:rPr lang="en-US" altLang="zh-TW" sz="3600" baseline="-250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O(l)</a:t>
            </a:r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4372255" y="3217777"/>
            <a:ext cx="8382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5308600" y="3443976"/>
            <a:ext cx="2967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Natri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axetat</a:t>
            </a:r>
            <a:endParaRPr lang="en-US" altLang="zh-TW" sz="3600" b="1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190501" y="3992563"/>
            <a:ext cx="5371400" cy="660400"/>
            <a:chOff x="144" y="2391"/>
            <a:chExt cx="2293" cy="416"/>
          </a:xfrm>
        </p:grpSpPr>
        <p:sp>
          <p:nvSpPr>
            <p:cNvPr id="10272" name="Text Box 23"/>
            <p:cNvSpPr txBox="1">
              <a:spLocks noChangeArrowheads="1"/>
            </p:cNvSpPr>
            <p:nvPr/>
          </p:nvSpPr>
          <p:spPr bwMode="auto">
            <a:xfrm>
              <a:off x="144" y="2400"/>
              <a:ext cx="140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2CH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COOH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73" name="Text Box 24"/>
            <p:cNvSpPr txBox="1">
              <a:spLocks noChangeArrowheads="1"/>
            </p:cNvSpPr>
            <p:nvPr/>
          </p:nvSpPr>
          <p:spPr bwMode="auto">
            <a:xfrm>
              <a:off x="1237" y="2391"/>
              <a:ext cx="12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 </a:t>
              </a:r>
              <a:r>
                <a:rPr lang="en-US" altLang="zh-TW" sz="3600" dirty="0" err="1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CuO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6589" name="Line 29"/>
          <p:cNvSpPr>
            <a:spLocks noChangeShapeType="1"/>
          </p:cNvSpPr>
          <p:nvPr/>
        </p:nvSpPr>
        <p:spPr bwMode="auto">
          <a:xfrm>
            <a:off x="4365977" y="4315619"/>
            <a:ext cx="8382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49012" y="5166948"/>
            <a:ext cx="5701695" cy="655638"/>
            <a:chOff x="0" y="3072"/>
            <a:chExt cx="2434" cy="413"/>
          </a:xfrm>
        </p:grpSpPr>
        <p:sp>
          <p:nvSpPr>
            <p:cNvPr id="10270" name="Text Box 31"/>
            <p:cNvSpPr txBox="1">
              <a:spLocks noChangeArrowheads="1"/>
            </p:cNvSpPr>
            <p:nvPr/>
          </p:nvSpPr>
          <p:spPr bwMode="auto">
            <a:xfrm>
              <a:off x="0" y="3072"/>
              <a:ext cx="137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2CH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COOH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71" name="Text Box 32"/>
            <p:cNvSpPr txBox="1">
              <a:spLocks noChangeArrowheads="1"/>
            </p:cNvSpPr>
            <p:nvPr/>
          </p:nvSpPr>
          <p:spPr bwMode="auto">
            <a:xfrm>
              <a:off x="1107" y="3078"/>
              <a:ext cx="132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 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CaCO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6599" name="Line 39"/>
          <p:cNvSpPr>
            <a:spLocks noChangeShapeType="1"/>
          </p:cNvSpPr>
          <p:nvPr/>
        </p:nvSpPr>
        <p:spPr bwMode="auto">
          <a:xfrm>
            <a:off x="4610100" y="5499529"/>
            <a:ext cx="8382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5254896" y="3903663"/>
            <a:ext cx="5757916" cy="671513"/>
            <a:chOff x="3168" y="2384"/>
            <a:chExt cx="2458" cy="423"/>
          </a:xfrm>
        </p:grpSpPr>
        <p:sp>
          <p:nvSpPr>
            <p:cNvPr id="10268" name="Text Box 25"/>
            <p:cNvSpPr txBox="1">
              <a:spLocks noChangeArrowheads="1"/>
            </p:cNvSpPr>
            <p:nvPr/>
          </p:nvSpPr>
          <p:spPr bwMode="auto">
            <a:xfrm>
              <a:off x="4481" y="2384"/>
              <a:ext cx="114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 H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O(l)</a:t>
              </a:r>
            </a:p>
          </p:txBody>
        </p:sp>
        <p:sp>
          <p:nvSpPr>
            <p:cNvPr id="10269" name="Text Box 26"/>
            <p:cNvSpPr txBox="1">
              <a:spLocks noChangeArrowheads="1"/>
            </p:cNvSpPr>
            <p:nvPr/>
          </p:nvSpPr>
          <p:spPr bwMode="auto">
            <a:xfrm>
              <a:off x="3168" y="2400"/>
              <a:ext cx="15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(CH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COO)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Cu </a:t>
              </a:r>
            </a:p>
          </p:txBody>
        </p:sp>
      </p:grpSp>
      <p:sp>
        <p:nvSpPr>
          <p:cNvPr id="66611" name="Text Box 51"/>
          <p:cNvSpPr txBox="1">
            <a:spLocks noChangeArrowheads="1"/>
          </p:cNvSpPr>
          <p:nvPr/>
        </p:nvSpPr>
        <p:spPr bwMode="auto">
          <a:xfrm>
            <a:off x="5017499" y="4582028"/>
            <a:ext cx="3536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Đồng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(II) </a:t>
            </a: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axetat</a:t>
            </a:r>
            <a:endParaRPr lang="en-US" altLang="zh-TW" sz="3600" b="1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5545427" y="5065713"/>
            <a:ext cx="6280297" cy="1431925"/>
            <a:chOff x="3337" y="3067"/>
            <a:chExt cx="2681" cy="902"/>
          </a:xfrm>
        </p:grpSpPr>
        <p:sp>
          <p:nvSpPr>
            <p:cNvPr id="10264" name="Text Box 33"/>
            <p:cNvSpPr txBox="1">
              <a:spLocks noChangeArrowheads="1"/>
            </p:cNvSpPr>
            <p:nvPr/>
          </p:nvSpPr>
          <p:spPr bwMode="auto">
            <a:xfrm>
              <a:off x="4621" y="3072"/>
              <a:ext cx="110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65" name="Text Box 34"/>
            <p:cNvSpPr txBox="1">
              <a:spLocks noChangeArrowheads="1"/>
            </p:cNvSpPr>
            <p:nvPr/>
          </p:nvSpPr>
          <p:spPr bwMode="auto">
            <a:xfrm>
              <a:off x="3337" y="3067"/>
              <a:ext cx="143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CH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3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COO)</a:t>
              </a:r>
              <a:r>
                <a:rPr lang="en-US" altLang="zh-TW" sz="3600" baseline="-250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sz="3600" dirty="0" smtClean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Ca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66" name="Text Box 61"/>
            <p:cNvSpPr txBox="1">
              <a:spLocks noChangeArrowheads="1"/>
            </p:cNvSpPr>
            <p:nvPr/>
          </p:nvSpPr>
          <p:spPr bwMode="auto">
            <a:xfrm>
              <a:off x="3364" y="3562"/>
              <a:ext cx="14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Canxi</a:t>
              </a:r>
              <a:r>
                <a:rPr lang="en-US" altLang="zh-TW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axetat</a:t>
              </a:r>
              <a:endPara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267" name="Text Box 70"/>
            <p:cNvSpPr txBox="1">
              <a:spLocks noChangeArrowheads="1"/>
            </p:cNvSpPr>
            <p:nvPr/>
          </p:nvSpPr>
          <p:spPr bwMode="auto">
            <a:xfrm>
              <a:off x="5324" y="3067"/>
              <a:ext cx="69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+ H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sz="36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O</a:t>
              </a:r>
              <a:r>
                <a:rPr lang="en-US" altLang="zh-TW" sz="3600" baseline="-25000" dirty="0">
                  <a:latin typeface="Times New Roman" panose="02020603050405020304" pitchFamily="18" charset="0"/>
                  <a:ea typeface="新細明體" pitchFamily="18" charset="-120"/>
                  <a:cs typeface="Times New Roman" panose="02020603050405020304" pitchFamily="18" charset="0"/>
                </a:rPr>
                <a:t> </a:t>
              </a:r>
              <a:endParaRPr lang="en-US" altLang="zh-TW" sz="3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537606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06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  <p:bldP spid="66563" grpId="1"/>
      <p:bldP spid="66564" grpId="0"/>
      <p:bldP spid="66573" grpId="0" animBg="1"/>
      <p:bldP spid="66609" grpId="0"/>
      <p:bldP spid="66575" grpId="0"/>
      <p:bldP spid="66578" grpId="0"/>
      <p:bldP spid="66581" grpId="0" animBg="1"/>
      <p:bldP spid="66610" grpId="0"/>
      <p:bldP spid="66589" grpId="0" animBg="1"/>
      <p:bldP spid="66599" grpId="0" animBg="1"/>
      <p:bldP spid="666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230038" y="933091"/>
                <a:ext cx="11372490" cy="5334000"/>
              </a:xfrm>
            </p:spPr>
            <p:txBody>
              <a:bodyPr>
                <a:noAutofit/>
              </a:bodyPr>
              <a:lstStyle/>
              <a:p>
                <a:pPr marL="742950" indent="-742950">
                  <a:buAutoNum type="arabicPeriod"/>
                </a:pPr>
                <a:r>
                  <a:rPr lang="en-US" sz="36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Axit</a:t>
                </a:r>
                <a:r>
                  <a:rPr lang="en-US" sz="36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axetic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có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tính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chất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hóa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học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của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6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axit</a:t>
                </a:r>
                <a:endParaRPr lang="en-US" sz="36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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Axit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axetic 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một axit yếu, y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ếu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hơn các axit HCl,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3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vi-VN" sz="3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HNO</a:t>
                </a:r>
                <a:r>
                  <a:rPr lang="vi-VN" sz="3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nhưng mạnh hơn axit cacbonic H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vi-VN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Axit axetic cũng có đầy đủ tính chất của một axit.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30038" y="933091"/>
                <a:ext cx="11372490" cy="5334000"/>
              </a:xfrm>
              <a:blipFill rotWithShape="0">
                <a:blip r:embed="rId2"/>
                <a:stretch>
                  <a:fillRect l="-1662" t="-2857" r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1" y="6629400"/>
            <a:ext cx="4041775" cy="228600"/>
          </a:xfrm>
        </p:spPr>
        <p:txBody>
          <a:bodyPr>
            <a:normAutofit fontScale="40000" lnSpcReduction="20000"/>
          </a:bodyPr>
          <a:lstStyle/>
          <a:p>
            <a:endParaRPr lang="en-US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TÍNH CHẤT HÓA HỌC: </a:t>
            </a:r>
            <a:r>
              <a:rPr lang="en-US" altLang="zh-TW" sz="36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3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6267" y="948268"/>
                <a:ext cx="11709400" cy="5486400"/>
              </a:xfrm>
            </p:spPr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1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.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Axit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axetic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có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tính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chất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hóa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học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của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axit</a:t>
                </a:r>
                <a:endPara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a/ 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Dung dịch axit axetic làm quỳ tím đổi màu thành đỏ</a:t>
                </a:r>
                <a:r>
                  <a:rPr lang="vi-VN" sz="32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b/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 dụng với oxit bazơ, bazơ tạo thành muối và nước.</a:t>
                </a:r>
              </a:p>
              <a:p>
                <a:pPr>
                  <a:buNone/>
                </a:pP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 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 + CH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COONa (Natri axetat)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+ CaO 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 + (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COO)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c/ 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 dụng với kim loại (trước H) giải phóng H</a:t>
                </a:r>
                <a:r>
                  <a:rPr lang="vi-VN" sz="3200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buNone/>
                </a:pP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2CH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+  2Na 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 2CH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COONa  +  </a:t>
                </a: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32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d/  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 dụng với muối của axit yếu hơn.</a:t>
                </a:r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 + CaCO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COO)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  +  CO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2 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+  H</a:t>
                </a:r>
                <a:r>
                  <a:rPr lang="vi-VN" sz="3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O.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267" y="948268"/>
                <a:ext cx="11709400" cy="5486400"/>
              </a:xfrm>
              <a:blipFill rotWithShape="0">
                <a:blip r:embed="rId2"/>
                <a:stretch>
                  <a:fillRect l="-1354" t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3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39303" y="1137561"/>
            <a:ext cx="651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85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/>
              <p:cNvSpPr>
                <a:spLocks noGrp="1"/>
              </p:cNvSpPr>
              <p:nvPr>
                <p:ph sz="half" idx="2"/>
              </p:nvPr>
            </p:nvSpPr>
            <p:spPr>
              <a:xfrm>
                <a:off x="203200" y="4542412"/>
                <a:ext cx="11624733" cy="1935163"/>
              </a:xfrm>
            </p:spPr>
            <p:txBody>
              <a:bodyPr>
                <a:noAutofit/>
              </a:bodyPr>
              <a:lstStyle/>
              <a:p>
                <a:pPr>
                  <a:buNone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baseline="-25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axetat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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buNone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PTHH: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COOH 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NaOH 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</a:t>
                </a:r>
                <a:r>
                  <a:rPr lang="vi-VN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COONa +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Natri axetat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ontent Placeholder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03200" y="4542412"/>
                <a:ext cx="11624733" cy="1935163"/>
              </a:xfrm>
              <a:blipFill rotWithShape="0">
                <a:blip r:embed="rId2"/>
                <a:stretch>
                  <a:fillRect l="-1049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4038600" cy="2819400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5400000">
            <a:off x="5981700" y="2095500"/>
            <a:ext cx="1676400" cy="1600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467600" y="1524000"/>
            <a:ext cx="1727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2200" y="3581400"/>
            <a:ext cx="381000" cy="457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776134" y="43434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14300" y="53975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TÍNH CHẤT HÓA HỌC: </a:t>
            </a:r>
            <a:r>
              <a:rPr lang="en-US" altLang="zh-TW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4" action="ppaction://hlinksldjump"/>
              </a:rPr>
              <a:t>     </a:t>
            </a:r>
            <a:endParaRPr lang="en-US" altLang="zh-TW" sz="36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0999" y="849868"/>
            <a:ext cx="8469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Axit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axetic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tính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chất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axit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0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  <a:sym typeface="Symbol"/>
              </a:rPr>
              <a:t>  </a:t>
            </a:r>
            <a:r>
              <a:rPr lang="en-US" dirty="0"/>
              <a:t>  </a:t>
            </a:r>
          </a:p>
        </p:txBody>
      </p:sp>
      <p:sp>
        <p:nvSpPr>
          <p:cNvPr id="4" name="Oval 3"/>
          <p:cNvSpPr/>
          <p:nvPr/>
        </p:nvSpPr>
        <p:spPr>
          <a:xfrm>
            <a:off x="321733" y="2590800"/>
            <a:ext cx="1735667" cy="1143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" name="Straight Arrow Connector 5"/>
          <p:cNvCxnSpPr>
            <a:stCxn id="4" idx="6"/>
            <a:endCxn id="7" idx="1"/>
          </p:cNvCxnSpPr>
          <p:nvPr/>
        </p:nvCxnSpPr>
        <p:spPr>
          <a:xfrm flipV="1">
            <a:off x="2057400" y="920750"/>
            <a:ext cx="2616195" cy="2241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73595" y="654050"/>
                <a:ext cx="5985933" cy="533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Qùy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tím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595" y="654050"/>
                <a:ext cx="5985933" cy="533400"/>
              </a:xfrm>
              <a:prstGeom prst="rect">
                <a:avLst/>
              </a:prstGeom>
              <a:blipFill rotWithShape="0">
                <a:blip r:embed="rId2"/>
                <a:stretch>
                  <a:fillRect t="-26667" b="-50000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4" idx="6"/>
            <a:endCxn id="12" idx="1"/>
          </p:cNvCxnSpPr>
          <p:nvPr/>
        </p:nvCxnSpPr>
        <p:spPr>
          <a:xfrm flipV="1">
            <a:off x="2057400" y="1752600"/>
            <a:ext cx="2616198" cy="1409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673598" y="1524000"/>
                <a:ext cx="5985933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Hiđro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598" y="1524000"/>
                <a:ext cx="5985933" cy="457200"/>
              </a:xfrm>
              <a:prstGeom prst="rect">
                <a:avLst/>
              </a:prstGeom>
              <a:blipFill rotWithShape="0">
                <a:blip r:embed="rId3"/>
                <a:stretch>
                  <a:fillRect t="-38961" b="-66234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4" idx="6"/>
            <a:endCxn id="16" idx="1"/>
          </p:cNvCxnSpPr>
          <p:nvPr/>
        </p:nvCxnSpPr>
        <p:spPr>
          <a:xfrm flipV="1">
            <a:off x="2057400" y="2806700"/>
            <a:ext cx="2616197" cy="35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73597" y="2578100"/>
                <a:ext cx="5985933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Bazơ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597" y="2578100"/>
                <a:ext cx="5985933" cy="457200"/>
              </a:xfrm>
              <a:prstGeom prst="rect">
                <a:avLst/>
              </a:prstGeom>
              <a:blipFill rotWithShape="0">
                <a:blip r:embed="rId4"/>
                <a:stretch>
                  <a:fillRect t="-40260" b="-66234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stCxn id="4" idx="6"/>
            <a:endCxn id="28" idx="1"/>
          </p:cNvCxnSpPr>
          <p:nvPr/>
        </p:nvCxnSpPr>
        <p:spPr>
          <a:xfrm>
            <a:off x="2057400" y="3162300"/>
            <a:ext cx="2616196" cy="7725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673596" y="3706283"/>
                <a:ext cx="5985933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Oxit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bazơ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596" y="3706283"/>
                <a:ext cx="5985933" cy="457200"/>
              </a:xfrm>
              <a:prstGeom prst="rect">
                <a:avLst/>
              </a:prstGeom>
              <a:blipFill rotWithShape="0">
                <a:blip r:embed="rId5"/>
                <a:stretch>
                  <a:fillRect t="-40260" b="-66234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stCxn id="4" idx="6"/>
            <a:endCxn id="32" idx="1"/>
          </p:cNvCxnSpPr>
          <p:nvPr/>
        </p:nvCxnSpPr>
        <p:spPr>
          <a:xfrm>
            <a:off x="2057400" y="3162300"/>
            <a:ext cx="2616195" cy="2152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673595" y="5086350"/>
                <a:ext cx="5985933" cy="4572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595" y="5086350"/>
                <a:ext cx="5985933" cy="457200"/>
              </a:xfrm>
              <a:prstGeom prst="rect">
                <a:avLst/>
              </a:prstGeom>
              <a:blipFill rotWithShape="0">
                <a:blip r:embed="rId6"/>
                <a:stretch>
                  <a:fillRect l="-915" t="-38961" r="-711" b="-66234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0" y="35580"/>
            <a:ext cx="60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III. TÍNH CHẤT HÓA HỌC: 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  <a:hlinkClick r:id="rId7" action="ppaction://hlinksldjump"/>
              </a:rPr>
              <a:t>     </a:t>
            </a:r>
            <a:endParaRPr lang="en-US" altLang="zh-TW" sz="2800" b="1" u="sng" dirty="0">
              <a:solidFill>
                <a:srgbClr val="FF0000"/>
              </a:solidFill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76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974</Words>
  <Application>Microsoft Office PowerPoint</Application>
  <PresentationFormat>Widescreen</PresentationFormat>
  <Paragraphs>223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新細明體</vt:lpstr>
      <vt:lpstr>Symbol</vt:lpstr>
      <vt:lpstr>Times New Roman</vt:lpstr>
      <vt:lpstr>Verdana</vt:lpstr>
      <vt:lpstr>Wingdings</vt:lpstr>
      <vt:lpstr>Office Theme</vt:lpstr>
      <vt:lpstr>BÀI 45: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Axit axitic có tác dụng với rượu etylic không?</vt:lpstr>
      <vt:lpstr>PowerPoint Presentation</vt:lpstr>
      <vt:lpstr>2 Axit axitic có tác dụng với rượu etylic không?</vt:lpstr>
      <vt:lpstr>2 Axit axitic có tác dụng với rượu etylic không?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</dc:creator>
  <cp:lastModifiedBy>Kai</cp:lastModifiedBy>
  <cp:revision>22</cp:revision>
  <dcterms:created xsi:type="dcterms:W3CDTF">2020-04-06T02:06:41Z</dcterms:created>
  <dcterms:modified xsi:type="dcterms:W3CDTF">2020-04-24T03:34:54Z</dcterms:modified>
</cp:coreProperties>
</file>